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32"/>
  </p:notesMasterIdLst>
  <p:sldIdLst>
    <p:sldId id="256" r:id="rId2"/>
    <p:sldId id="557" r:id="rId3"/>
    <p:sldId id="606" r:id="rId4"/>
    <p:sldId id="591" r:id="rId5"/>
    <p:sldId id="598" r:id="rId6"/>
    <p:sldId id="563" r:id="rId7"/>
    <p:sldId id="565" r:id="rId8"/>
    <p:sldId id="572" r:id="rId9"/>
    <p:sldId id="611" r:id="rId10"/>
    <p:sldId id="593" r:id="rId11"/>
    <p:sldId id="594" r:id="rId12"/>
    <p:sldId id="566" r:id="rId13"/>
    <p:sldId id="600" r:id="rId14"/>
    <p:sldId id="599" r:id="rId15"/>
    <p:sldId id="567" r:id="rId16"/>
    <p:sldId id="580" r:id="rId17"/>
    <p:sldId id="575" r:id="rId18"/>
    <p:sldId id="607" r:id="rId19"/>
    <p:sldId id="608" r:id="rId20"/>
    <p:sldId id="609" r:id="rId21"/>
    <p:sldId id="571" r:id="rId22"/>
    <p:sldId id="595" r:id="rId23"/>
    <p:sldId id="569" r:id="rId24"/>
    <p:sldId id="585" r:id="rId25"/>
    <p:sldId id="605" r:id="rId26"/>
    <p:sldId id="581" r:id="rId27"/>
    <p:sldId id="570" r:id="rId28"/>
    <p:sldId id="316" r:id="rId29"/>
    <p:sldId id="562" r:id="rId30"/>
    <p:sldId id="601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ecutive Summary" id="{D289B9BB-3BAF-B641-BF3E-3A991AD4CD62}">
          <p14:sldIdLst>
            <p14:sldId id="256"/>
            <p14:sldId id="557"/>
            <p14:sldId id="606"/>
            <p14:sldId id="591"/>
            <p14:sldId id="598"/>
            <p14:sldId id="563"/>
            <p14:sldId id="565"/>
            <p14:sldId id="572"/>
            <p14:sldId id="611"/>
            <p14:sldId id="593"/>
            <p14:sldId id="594"/>
            <p14:sldId id="566"/>
            <p14:sldId id="600"/>
            <p14:sldId id="599"/>
            <p14:sldId id="567"/>
            <p14:sldId id="580"/>
            <p14:sldId id="575"/>
            <p14:sldId id="607"/>
            <p14:sldId id="608"/>
            <p14:sldId id="609"/>
            <p14:sldId id="571"/>
          </p14:sldIdLst>
        </p14:section>
        <p14:section name="Resource Estimate" id="{36DC18C6-DEC6-714E-A288-3BB49F570BCC}">
          <p14:sldIdLst>
            <p14:sldId id="595"/>
            <p14:sldId id="569"/>
            <p14:sldId id="585"/>
            <p14:sldId id="605"/>
            <p14:sldId id="581"/>
            <p14:sldId id="570"/>
            <p14:sldId id="316"/>
            <p14:sldId id="562"/>
            <p14:sldId id="6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Holmes, Adam" initials="AH" lastIdx="1" clrIdx="1">
    <p:extLst>
      <p:ext uri="{19B8F6BF-5375-455C-9EA6-DF929625EA0E}">
        <p15:presenceInfo xmlns:p15="http://schemas.microsoft.com/office/powerpoint/2012/main" userId="Holmes, 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1C4C8F"/>
    <a:srgbClr val="6585CF"/>
    <a:srgbClr val="6585D0"/>
    <a:srgbClr val="A378BB"/>
    <a:srgbClr val="C1CEED"/>
    <a:srgbClr val="C1CEEC"/>
    <a:srgbClr val="6584D0"/>
    <a:srgbClr val="7D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4423"/>
  </p:normalViewPr>
  <p:slideViewPr>
    <p:cSldViewPr snapToGrid="0" snapToObjects="1">
      <p:cViewPr>
        <p:scale>
          <a:sx n="111" d="100"/>
          <a:sy n="111" d="100"/>
        </p:scale>
        <p:origin x="400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F6DA9-FC40-DE42-B9D7-ADB7707F36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BF9D9-DEC4-5448-B526-AE44B0E2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31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fermion was used!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1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size that you computed?</a:t>
            </a:r>
          </a:p>
          <a:p>
            <a:endParaRPr lang="en-US" dirty="0"/>
          </a:p>
          <a:p>
            <a:r>
              <a:rPr lang="en-US" dirty="0"/>
              <a:t>For target cutoff 30 Ry, this is the resources, the rest of explanation of resolutions of calculations and how we need a bigger and faster qc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4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10^-15 seconds = 1 fs</a:t>
            </a:r>
          </a:p>
        </p:txBody>
      </p:sp>
    </p:spTree>
    <p:extLst>
      <p:ext uri="{BB962C8B-B14F-4D97-AF65-F5344CB8AC3E}">
        <p14:creationId xmlns:p14="http://schemas.microsoft.com/office/powerpoint/2010/main" val="237382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8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+mn-lt"/>
              </a:rPr>
              <a:t>Relaxed Geometries </a:t>
            </a:r>
            <a:r>
              <a:rPr lang="en-US" sz="1200" b="1" i="1" dirty="0">
                <a:latin typeface="+mn-lt"/>
              </a:rPr>
              <a:t>classically</a:t>
            </a:r>
            <a:r>
              <a:rPr lang="en-US" sz="1200" b="1" dirty="0">
                <a:latin typeface="+mn-lt"/>
              </a:rPr>
              <a:t> with DFT, PBE Functional, cc-</a:t>
            </a:r>
            <a:r>
              <a:rPr lang="en-US" sz="1200" b="1" dirty="0" err="1">
                <a:latin typeface="+mn-lt"/>
              </a:rPr>
              <a:t>pVTZ</a:t>
            </a:r>
            <a:r>
              <a:rPr lang="en-US" sz="1200" b="1" dirty="0">
                <a:latin typeface="+mn-lt"/>
              </a:rPr>
              <a:t> basis, &amp; D3 Dispersion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3BE9-293F-1863-178E-09441AD74334}"/>
              </a:ext>
            </a:extLst>
          </p:cNvPr>
          <p:cNvSpPr txBox="1">
            <a:spLocks/>
          </p:cNvSpPr>
          <p:nvPr userDrawn="1"/>
        </p:nvSpPr>
        <p:spPr>
          <a:xfrm>
            <a:off x="11176000" y="6500812"/>
            <a:ext cx="1016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rgbClr val="898989"/>
                </a:solidFill>
                <a:latin typeface="Tahoma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1CC523-8BC6-4921-807A-66BD262F3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2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6EA0-B88A-D5C4-18A9-E6B9B546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B13C-3D88-8C92-49B9-B38D4421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58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39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1B53-0B78-3448-89B1-132A5D73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8EA5C-4F89-5B45-833E-B11F10D96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6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58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0" y="6646863"/>
            <a:ext cx="19875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600" dirty="0">
                <a:latin typeface="Arial" charset="0"/>
              </a:rPr>
              <a:t>© 2024 HRL Laboratories, LLC.  All Rights Reserved</a:t>
            </a:r>
          </a:p>
        </p:txBody>
      </p:sp>
      <p:pic>
        <p:nvPicPr>
          <p:cNvPr id="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77813"/>
            <a:ext cx="13716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3"/>
          <p:cNvCxnSpPr>
            <a:cxnSpLocks noChangeShapeType="1"/>
          </p:cNvCxnSpPr>
          <p:nvPr/>
        </p:nvCxnSpPr>
        <p:spPr bwMode="auto">
          <a:xfrm>
            <a:off x="203200" y="1066800"/>
            <a:ext cx="11684000" cy="0"/>
          </a:xfrm>
          <a:prstGeom prst="line">
            <a:avLst/>
          </a:prstGeom>
          <a:noFill/>
          <a:ln w="63500">
            <a:solidFill>
              <a:srgbClr val="1C4C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3F56479-5B00-8446-6B1E-8E41D80B4E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30" y="7815"/>
            <a:ext cx="1722970" cy="10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6" r:id="rId3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57200" indent="-165100" algn="l" rtl="0" eaLnBrk="1" fontAlgn="base" hangingPunct="1">
        <a:spcBef>
          <a:spcPct val="20000"/>
        </a:spcBef>
        <a:spcAft>
          <a:spcPct val="0"/>
        </a:spcAft>
        <a:buSzPct val="85000"/>
        <a:buChar char="–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749300" indent="-1778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028700" indent="-1651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1320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  <a:cs typeface="ＭＳ Ｐゴシック" charset="0"/>
        </a:defRPr>
      </a:lvl5pPr>
      <a:lvl6pPr marL="17780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6pPr>
      <a:lvl7pPr marL="22352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7pPr>
      <a:lvl8pPr marL="26924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8pPr>
      <a:lvl9pPr marL="31496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m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0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9A6C-A43F-A242-A16C-B1B47279A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54" y="1151960"/>
            <a:ext cx="10980892" cy="2387600"/>
          </a:xfrm>
        </p:spPr>
        <p:txBody>
          <a:bodyPr anchor="t"/>
          <a:lstStyle/>
          <a:p>
            <a:r>
              <a:rPr lang="en-US" sz="4000" b="0" dirty="0">
                <a:cs typeface="Calibri" panose="020F0502020204030204" pitchFamily="34" charset="0"/>
              </a:rPr>
              <a:t>Quantum Benchmarking in Aerospace, Automotive, and Biotechnology</a:t>
            </a:r>
            <a:br>
              <a:rPr lang="en-US" sz="3600" b="0" dirty="0">
                <a:cs typeface="Calibri" panose="020F0502020204030204" pitchFamily="34" charset="0"/>
              </a:rPr>
            </a:br>
            <a:br>
              <a:rPr lang="en-US" sz="2400" b="0" dirty="0">
                <a:cs typeface="Calibri" panose="020F0502020204030204" pitchFamily="34" charset="0"/>
              </a:rPr>
            </a:br>
            <a:r>
              <a:rPr lang="en-US" sz="2800" i="1" dirty="0">
                <a:latin typeface="+mj-lt"/>
              </a:rPr>
              <a:t>Fullerene-encapsulated Cyclic Ozone for the Next Generation of Nano-sized Propellants via Quantum Computation</a:t>
            </a:r>
            <a:br>
              <a:rPr lang="en-US" sz="2800" i="1" dirty="0">
                <a:latin typeface="+mj-lt"/>
              </a:rPr>
            </a:br>
            <a:endParaRPr lang="en-US" sz="4800" b="0" dirty="0">
              <a:cs typeface="Calibri" panose="020F0502020204030204" pitchFamily="34" charset="0"/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C7B8B90-E943-D5B8-830F-CE5C1246A11D}"/>
              </a:ext>
            </a:extLst>
          </p:cNvPr>
          <p:cNvSpPr txBox="1">
            <a:spLocks/>
          </p:cNvSpPr>
          <p:nvPr/>
        </p:nvSpPr>
        <p:spPr bwMode="auto">
          <a:xfrm>
            <a:off x="3238270" y="5358395"/>
            <a:ext cx="4791824" cy="72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DARPA/DSO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Quantum Benchmarking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9795377-1646-D394-1806-F1B4985805F9}"/>
              </a:ext>
            </a:extLst>
          </p:cNvPr>
          <p:cNvSpPr txBox="1">
            <a:spLocks/>
          </p:cNvSpPr>
          <p:nvPr/>
        </p:nvSpPr>
        <p:spPr bwMode="auto">
          <a:xfrm>
            <a:off x="4388117" y="6131299"/>
            <a:ext cx="2492130" cy="6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</a:sysClr>
                </a:solidFill>
              </a:rPr>
              <a:t>June 11 – 13, 2024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Program Review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22DD084-4426-959B-66D7-9B498DC7D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100" y="4397654"/>
            <a:ext cx="9144000" cy="802178"/>
          </a:xfrm>
        </p:spPr>
        <p:txBody>
          <a:bodyPr/>
          <a:lstStyle/>
          <a:p>
            <a:r>
              <a:rPr lang="en-US" sz="1800" dirty="0"/>
              <a:t>Speaker: Thomas Watts, HRL Laboratories, LLC</a:t>
            </a:r>
          </a:p>
          <a:p>
            <a:r>
              <a:rPr lang="en-US" sz="1800" dirty="0"/>
              <a:t>PI: Adam Holmes, HRL Laboratories, LLC</a:t>
            </a:r>
          </a:p>
          <a:p>
            <a:r>
              <a:rPr lang="en-US" sz="1800" dirty="0"/>
              <a:t>Team Leads: Michael (Mick) </a:t>
            </a:r>
            <a:r>
              <a:rPr lang="en-US" sz="1800" dirty="0" err="1"/>
              <a:t>Bremner</a:t>
            </a:r>
            <a:r>
              <a:rPr lang="en-US" sz="1800" dirty="0"/>
              <a:t>, UTS; Marna </a:t>
            </a:r>
            <a:r>
              <a:rPr lang="en-US" sz="1800" dirty="0" err="1"/>
              <a:t>Kagele</a:t>
            </a:r>
            <a:r>
              <a:rPr lang="en-US" sz="1800" dirty="0"/>
              <a:t>, The Boeing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4E1FA-5574-AF68-E71E-EA8D0755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2" r="31234" b="92699"/>
          <a:stretch/>
        </p:blipFill>
        <p:spPr>
          <a:xfrm>
            <a:off x="2859575" y="3383589"/>
            <a:ext cx="6301049" cy="1014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ED77-2528-791A-D899-1352B419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Benchmarking Graph for Cyclic Ozone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24F0AB-5E43-05F7-030E-80F2468C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5"/>
          <a:stretch/>
        </p:blipFill>
        <p:spPr bwMode="auto">
          <a:xfrm>
            <a:off x="143503" y="1316691"/>
            <a:ext cx="11904993" cy="4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E64F6-8C5A-304E-CF97-736D9E6DA8D9}"/>
              </a:ext>
            </a:extLst>
          </p:cNvPr>
          <p:cNvSpPr/>
          <p:nvPr/>
        </p:nvSpPr>
        <p:spPr bwMode="auto">
          <a:xfrm>
            <a:off x="3362457" y="1849404"/>
            <a:ext cx="1708723" cy="1579596"/>
          </a:xfrm>
          <a:prstGeom prst="roundRect">
            <a:avLst/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B26C6-2322-E2A3-CE04-E8B79A728A6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 computational schema for utilizing quantum FCI-quality energies in a larger classical workflow</a:t>
            </a:r>
          </a:p>
        </p:txBody>
      </p:sp>
    </p:spTree>
    <p:extLst>
      <p:ext uri="{BB962C8B-B14F-4D97-AF65-F5344CB8AC3E}">
        <p14:creationId xmlns:p14="http://schemas.microsoft.com/office/powerpoint/2010/main" val="10004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Phase Estimation with Qubitization Framework using Linear T Complexity Block-Encoding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" y="1205363"/>
            <a:ext cx="10357029" cy="537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DD5C0F-AA14-D277-A262-0B78F6520650}"/>
              </a:ext>
            </a:extLst>
          </p:cNvPr>
          <p:cNvSpPr/>
          <p:nvPr/>
        </p:nvSpPr>
        <p:spPr bwMode="auto">
          <a:xfrm>
            <a:off x="4772722" y="3892079"/>
            <a:ext cx="5486400" cy="231840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AFBFDB-B1D5-00BF-323B-9B43C3CA0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974" b="13535"/>
          <a:stretch/>
        </p:blipFill>
        <p:spPr bwMode="auto">
          <a:xfrm>
            <a:off x="9429368" y="3043743"/>
            <a:ext cx="2390364" cy="273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/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blipFill>
                <a:blip r:embed="rId5"/>
                <a:stretch>
                  <a:fillRect l="-21951" t="-19608" r="-170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38729232-1CB9-7D8F-2401-1861FBAF9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2722" y="5794631"/>
            <a:ext cx="6908663" cy="83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C00D8-6006-6562-5269-5B3CA9D2D49C}"/>
              </a:ext>
            </a:extLst>
          </p:cNvPr>
          <p:cNvSpPr/>
          <p:nvPr/>
        </p:nvSpPr>
        <p:spPr bwMode="auto">
          <a:xfrm flipH="1">
            <a:off x="5199956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C34E51-0D74-4E27-CD99-E9CA5D997804}"/>
              </a:ext>
            </a:extLst>
          </p:cNvPr>
          <p:cNvSpPr/>
          <p:nvPr/>
        </p:nvSpPr>
        <p:spPr bwMode="auto">
          <a:xfrm flipH="1">
            <a:off x="7794085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/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blipFill>
                <a:blip r:embed="rId7"/>
                <a:stretch>
                  <a:fillRect l="-3659" t="-16667" r="-548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06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CB45-487E-D2A8-0EF7-C8A7D2B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Quantum</a:t>
            </a:r>
            <a:r>
              <a:rPr lang="en-US" dirty="0"/>
              <a:t> Variational Transition State Theory (VTST) for Complex Isomerization Reactions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F6A65-2FE8-31BB-8C17-9FDD4BED21E6}"/>
              </a:ext>
            </a:extLst>
          </p:cNvPr>
          <p:cNvSpPr txBox="1"/>
          <p:nvPr/>
        </p:nvSpPr>
        <p:spPr>
          <a:xfrm>
            <a:off x="5850033" y="1673840"/>
            <a:ext cx="6303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Use </a:t>
            </a:r>
            <a:r>
              <a:rPr lang="en-US" b="1" dirty="0">
                <a:latin typeface="+mn-lt"/>
              </a:rPr>
              <a:t>FCI-quality ground state energies </a:t>
            </a:r>
            <a:r>
              <a:rPr lang="en-US" dirty="0">
                <a:latin typeface="+mn-lt"/>
              </a:rPr>
              <a:t>(GSEs) to fit a correction function (</a:t>
            </a:r>
            <a:r>
              <a:rPr lang="en-US" b="1" i="1" dirty="0">
                <a:latin typeface="+mn-lt"/>
              </a:rPr>
              <a:t>Eckart potential</a:t>
            </a:r>
            <a:r>
              <a:rPr lang="en-US" dirty="0">
                <a:latin typeface="+mn-lt"/>
              </a:rPr>
              <a:t>) that corrects energy estimates from a </a:t>
            </a:r>
            <a:r>
              <a:rPr lang="en-US" b="1" dirty="0">
                <a:latin typeface="+mn-lt"/>
              </a:rPr>
              <a:t>low-level of theory calculation </a:t>
            </a:r>
          </a:p>
          <a:p>
            <a:r>
              <a:rPr lang="en-US" dirty="0">
                <a:latin typeface="+mn-lt"/>
              </a:rPr>
              <a:t>e.g., 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/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For this VTST interpolation scheme, we only need </a:t>
                </a:r>
                <a:r>
                  <a:rPr lang="en-US" b="1" dirty="0">
                    <a:latin typeface="+mn-lt"/>
                  </a:rPr>
                  <a:t>4 GSEs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+mn-lt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+mn-lt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+mn-lt"/>
                          </a:rPr>
                          <m:t>𝑷𝑬𝑺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+mn-lt"/>
                          </a:rPr>
                          <m:t> </m:t>
                        </m:r>
                        <m:r>
                          <a:rPr lang="en-US" b="1" i="1" smtClean="0">
                            <a:latin typeface="+mn-lt"/>
                          </a:rPr>
                          <m:t>𝒔</m:t>
                        </m:r>
                        <m:r>
                          <a:rPr lang="en-US" b="1" i="1" smtClean="0">
                            <a:latin typeface="+mn-lt"/>
                          </a:rPr>
                          <m:t>=     </m:t>
                        </m:r>
                      </m:e>
                    </m:d>
                    <m:r>
                      <a:rPr lang="en-US" b="1" i="1" smtClean="0">
                        <a:latin typeface="+mn-lt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from quantum computations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blipFill>
                <a:blip r:embed="rId3"/>
                <a:stretch>
                  <a:fillRect l="-1455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8F4A245-D263-4A28-DF48-935853B1E205}"/>
              </a:ext>
            </a:extLst>
          </p:cNvPr>
          <p:cNvSpPr/>
          <p:nvPr/>
        </p:nvSpPr>
        <p:spPr bwMode="auto">
          <a:xfrm>
            <a:off x="6008402" y="4029866"/>
            <a:ext cx="6055859" cy="125324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55A093-D80F-2647-32F7-A2D4364AB3F5}"/>
              </a:ext>
            </a:extLst>
          </p:cNvPr>
          <p:cNvSpPr/>
          <p:nvPr/>
        </p:nvSpPr>
        <p:spPr bwMode="auto">
          <a:xfrm>
            <a:off x="10148602" y="4602916"/>
            <a:ext cx="186813" cy="196645"/>
          </a:xfrm>
          <a:prstGeom prst="ellipse">
            <a:avLst/>
          </a:prstGeom>
          <a:solidFill>
            <a:srgbClr val="FF93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46B60-5607-EABB-26D3-C736A208355E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9BCF0D-B638-9763-20D5-2F0B5443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281151"/>
            <a:ext cx="5696246" cy="494184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/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𝑃𝐸𝑆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blipFill>
                <a:blip r:embed="rId5"/>
                <a:stretch>
                  <a:fillRect l="-18868" r="-132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5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Larger Fullerenes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𝟏𝟏𝟔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𝟕𝟐𝟎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D0D2A-7E6A-44A8-7CA3-CCBA3D50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84" t="4416" r="5334" b="2616"/>
          <a:stretch/>
        </p:blipFill>
        <p:spPr>
          <a:xfrm>
            <a:off x="6785453" y="1290084"/>
            <a:ext cx="5325035" cy="525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B606A-333B-671C-C406-5FDE4D41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1" y="3429000"/>
            <a:ext cx="2372941" cy="230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59106-C046-D307-E0B0-A5FBCC1C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22" y="1457150"/>
            <a:ext cx="3875271" cy="3756198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041FFB55-92A0-E026-E326-4EEEE47B11A6}"/>
              </a:ext>
            </a:extLst>
          </p:cNvPr>
          <p:cNvSpPr/>
          <p:nvPr/>
        </p:nvSpPr>
        <p:spPr bwMode="auto">
          <a:xfrm rot="1235426">
            <a:off x="8893910" y="2808935"/>
            <a:ext cx="775847" cy="6477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CEC60C2-6012-7D79-C833-54B2C6F7515C}"/>
              </a:ext>
            </a:extLst>
          </p:cNvPr>
          <p:cNvSpPr/>
          <p:nvPr/>
        </p:nvSpPr>
        <p:spPr bwMode="auto">
          <a:xfrm rot="19479411">
            <a:off x="4247972" y="2829329"/>
            <a:ext cx="647302" cy="55444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57395F9-FE5B-4786-5412-7C9ACBA1C70A}"/>
              </a:ext>
            </a:extLst>
          </p:cNvPr>
          <p:cNvSpPr/>
          <p:nvPr/>
        </p:nvSpPr>
        <p:spPr bwMode="auto">
          <a:xfrm rot="19157473">
            <a:off x="1313880" y="4200006"/>
            <a:ext cx="548334" cy="4496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3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𝟏𝟏𝟔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𝟕𝟐𝟎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A6A40-EF32-2509-F151-36E4A6DA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39" y="1367782"/>
            <a:ext cx="6824436" cy="40879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A7C7AE-1864-CF4F-EDDD-A4C32AC40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72" b="3381"/>
          <a:stretch/>
        </p:blipFill>
        <p:spPr bwMode="auto">
          <a:xfrm>
            <a:off x="7674905" y="1128015"/>
            <a:ext cx="4517095" cy="434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9033065-4761-C51F-A0C6-E0E33D14679B}"/>
              </a:ext>
            </a:extLst>
          </p:cNvPr>
          <p:cNvSpPr/>
          <p:nvPr/>
        </p:nvSpPr>
        <p:spPr bwMode="auto">
          <a:xfrm rot="1235426">
            <a:off x="2900460" y="1798305"/>
            <a:ext cx="1499426" cy="11674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4D399ED-6C8D-079C-290A-1F105FF3FA67}"/>
              </a:ext>
            </a:extLst>
          </p:cNvPr>
          <p:cNvSpPr/>
          <p:nvPr/>
        </p:nvSpPr>
        <p:spPr bwMode="auto">
          <a:xfrm rot="426546">
            <a:off x="10167716" y="1909314"/>
            <a:ext cx="1445167" cy="12698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8E0F6-D41E-C140-1702-EC448ED76DDD}"/>
              </a:ext>
            </a:extLst>
          </p:cNvPr>
          <p:cNvSpPr/>
          <p:nvPr/>
        </p:nvSpPr>
        <p:spPr bwMode="auto">
          <a:xfrm>
            <a:off x="0" y="5968291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464 GSEs to evaluate the stability of all 116 ozone molecules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105673" y="3176832"/>
            <a:ext cx="3963420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Resource Estimates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Quantum Phase Estimation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1E887-00C9-7898-4AED-666B1B0A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27" y="1597730"/>
            <a:ext cx="4818239" cy="4818239"/>
          </a:xfrm>
          <a:prstGeom prst="rect">
            <a:avLst/>
          </a:prstGeom>
        </p:spPr>
      </p:pic>
      <p:pic>
        <p:nvPicPr>
          <p:cNvPr id="9218" name="Picture 2" descr="Quantum nature of Devs - fxguide">
            <a:extLst>
              <a:ext uri="{FF2B5EF4-FFF2-40B4-BE49-F238E27FC236}">
                <a16:creationId xmlns:a16="http://schemas.microsoft.com/office/drawing/2014/main" id="{B7A445C3-9E15-391B-ED68-BAAF2A1C8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0" r="29242"/>
          <a:stretch/>
        </p:blipFill>
        <p:spPr bwMode="auto">
          <a:xfrm>
            <a:off x="3738739" y="1339850"/>
            <a:ext cx="336832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4914-DDD1-9C07-337E-3CD8C816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T-Fermion: T Gate Counts from Analytic Estimates</a:t>
            </a:r>
            <a:br>
              <a:rPr lang="en-US" dirty="0"/>
            </a:br>
            <a:r>
              <a:rPr lang="en-US" dirty="0"/>
              <a:t>arXiv:2110.05899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1FBC3-978E-F1CD-8C24-B301FDFF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87" y="1465557"/>
            <a:ext cx="5404333" cy="46129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/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+mj-lt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+mj-lt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sz="3200" dirty="0">
                    <a:latin typeface="+mj-lt"/>
                  </a:rPr>
                  <a:t> T gates!!!  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blipFill>
                <a:blip r:embed="rId3"/>
                <a:stretch>
                  <a:fillRect l="-1594" t="-1041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787E175C-D0B4-3FAF-CB8D-9E0BAF622F3A}"/>
              </a:ext>
            </a:extLst>
          </p:cNvPr>
          <p:cNvSpPr/>
          <p:nvPr/>
        </p:nvSpPr>
        <p:spPr bwMode="auto">
          <a:xfrm flipH="1">
            <a:off x="3165177" y="1656285"/>
            <a:ext cx="4329697" cy="20332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E3589-E636-E698-FFE0-B759491DD48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Cost of Quantum Chemistry Algorithms from Analytic Formulas results in absurd quantum resource estimates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92043-DCB4-09B0-8298-4FDBBD395612}"/>
              </a:ext>
            </a:extLst>
          </p:cNvPr>
          <p:cNvSpPr txBox="1"/>
          <p:nvPr/>
        </p:nvSpPr>
        <p:spPr>
          <a:xfrm>
            <a:off x="6589879" y="2406394"/>
            <a:ext cx="5111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Classical quantum chemistry made previously exponentially difficult problems soluble by using clever techniques to bring FLOPs down orders of magnitude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same will be true of T gate cost for implementing quantum phase estimation (QPE)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2AD4A-CB3C-27C0-8491-D5DA93C13E43}"/>
              </a:ext>
            </a:extLst>
          </p:cNvPr>
          <p:cNvSpPr txBox="1"/>
          <p:nvPr/>
        </p:nvSpPr>
        <p:spPr>
          <a:xfrm>
            <a:off x="1007327" y="1182836"/>
            <a:ext cx="597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+mn-lt"/>
              </a:rPr>
              <a:t>T Gate Cost of Quantum Phase Estimation </a:t>
            </a:r>
          </a:p>
        </p:txBody>
      </p:sp>
    </p:spTree>
    <p:extLst>
      <p:ext uri="{BB962C8B-B14F-4D97-AF65-F5344CB8AC3E}">
        <p14:creationId xmlns:p14="http://schemas.microsoft.com/office/powerpoint/2010/main" val="288214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6E57-3159-76A7-7730-A15210A6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(DPW) Representation and QPE Resource Estimation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018C73-5DAD-CA2D-D469-3B0DE8C11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34" y="1456766"/>
            <a:ext cx="7944667" cy="42013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/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DPW QPE Resource Estimates:</a:t>
                </a: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=18675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=2.7×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blipFill>
                <a:blip r:embed="rId3"/>
                <a:stretch>
                  <a:fillRect l="-2857" t="-233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/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Simulation a</a:t>
                </a:r>
                <a:r>
                  <a:rPr lang="en-US" sz="2800" b="0" dirty="0">
                    <a:latin typeface="+mn-lt"/>
                  </a:rPr>
                  <a:t>ccuracy: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cutoff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Ry</m:t>
                    </m:r>
                  </m:oMath>
                </a14:m>
                <a:endParaRPr lang="en-US" sz="28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blipFill>
                <a:blip r:embed="rId4"/>
                <a:stretch>
                  <a:fillRect l="-3991" t="-25714" r="-177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8A14CB-5D63-1B59-C70E-E74CA7138C82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9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558-5AAA-0803-C961-A3F198E9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26" y="209798"/>
            <a:ext cx="6283923" cy="685800"/>
          </a:xfrm>
        </p:spPr>
        <p:txBody>
          <a:bodyPr/>
          <a:lstStyle/>
          <a:p>
            <a:r>
              <a:rPr lang="en-US" dirty="0"/>
              <a:t>Microsoft Azure Resource Estimates: Logical Resources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F85B8-9C55-C0CE-B1BB-B58DC438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7" y="1695450"/>
            <a:ext cx="5842000" cy="438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76A675-DDBB-1FB6-CC65-2A05B7D99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7" y="1695450"/>
            <a:ext cx="5842000" cy="4381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C1F5C-1F25-26A6-C56A-6012FFB36B76}"/>
                  </a:ext>
                </a:extLst>
              </p:cNvPr>
              <p:cNvSpPr txBox="1"/>
              <p:nvPr/>
            </p:nvSpPr>
            <p:spPr>
              <a:xfrm>
                <a:off x="3043039" y="1233785"/>
                <a:ext cx="60997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C1F5C-1F25-26A6-C56A-6012FFB36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039" y="1233785"/>
                <a:ext cx="609971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1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761-C544-5681-2C3D-B99855E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653" y="304800"/>
            <a:ext cx="6442772" cy="685800"/>
          </a:xfrm>
        </p:spPr>
        <p:txBody>
          <a:bodyPr/>
          <a:lstStyle/>
          <a:p>
            <a:r>
              <a:rPr lang="en-US" dirty="0"/>
              <a:t>Microsoft Azure Resource Estimates: Physical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5793D-A853-65B8-0A93-137B66DEE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1653" y="1583938"/>
            <a:ext cx="5842000" cy="438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2CE46-39CA-BCCB-042D-D334EAEB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3" y="1684299"/>
            <a:ext cx="5842000" cy="4381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BDE9B5-64F5-22D8-9B76-247A0BDF8833}"/>
                  </a:ext>
                </a:extLst>
              </p:cNvPr>
              <p:cNvSpPr txBox="1"/>
              <p:nvPr/>
            </p:nvSpPr>
            <p:spPr>
              <a:xfrm>
                <a:off x="3043039" y="1233785"/>
                <a:ext cx="60997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BDE9B5-64F5-22D8-9B76-247A0BDF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039" y="1233785"/>
                <a:ext cx="6099716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42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31928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Executive Summary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AC80AB1-ACE2-7624-C429-4EA0EEAD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60" t="6094"/>
          <a:stretch/>
        </p:blipFill>
        <p:spPr bwMode="auto">
          <a:xfrm>
            <a:off x="6239299" y="1362121"/>
            <a:ext cx="4684415" cy="543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6498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326A-494C-ED0F-E410-F3AA26AF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Resource Estimates: Logical and Physical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9CF01-7977-9D82-BD9F-3FAFA823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713794"/>
            <a:ext cx="11582400" cy="3887611"/>
          </a:xfrm>
        </p:spPr>
      </p:pic>
    </p:spTree>
    <p:extLst>
      <p:ext uri="{BB962C8B-B14F-4D97-AF65-F5344CB8AC3E}">
        <p14:creationId xmlns:p14="http://schemas.microsoft.com/office/powerpoint/2010/main" val="339527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B2B4-EF92-E7F0-AE27-FDC85CC0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Embedding Techniques with Unbounded Approximations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D49B7-D665-D297-9BB8-678EBB2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52" t="21988" r="14715" b="17284"/>
          <a:stretch/>
        </p:blipFill>
        <p:spPr>
          <a:xfrm>
            <a:off x="1732268" y="2021891"/>
            <a:ext cx="2776130" cy="3053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FAA2-EF77-7496-82C3-AE21E187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0" t="21988" r="55712" b="17284"/>
          <a:stretch/>
        </p:blipFill>
        <p:spPr>
          <a:xfrm>
            <a:off x="4318096" y="2067510"/>
            <a:ext cx="2940405" cy="2962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D0E88-8AB1-B5F7-902D-F71E8D4DB852}"/>
              </a:ext>
            </a:extLst>
          </p:cNvPr>
          <p:cNvSpPr txBox="1"/>
          <p:nvPr/>
        </p:nvSpPr>
        <p:spPr>
          <a:xfrm>
            <a:off x="1243199" y="1364979"/>
            <a:ext cx="685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Localized Gaussian Basis, ”triple zeta”: cc-</a:t>
            </a:r>
            <a:r>
              <a:rPr lang="en-US" dirty="0" err="1">
                <a:latin typeface="+mn-lt"/>
              </a:rPr>
              <a:t>pVTZ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/>
              <p:nvPr/>
            </p:nvSpPr>
            <p:spPr>
              <a:xfrm>
                <a:off x="8103044" y="2317018"/>
                <a:ext cx="3101077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Double Factorized QPE Resource Estimates:</a:t>
                </a:r>
              </a:p>
              <a:p>
                <a:endParaRPr lang="en-US" sz="20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=515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=3.5×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44" y="2317018"/>
                <a:ext cx="3101077" cy="1912447"/>
              </a:xfrm>
              <a:prstGeom prst="rect">
                <a:avLst/>
              </a:prstGeom>
              <a:blipFill>
                <a:blip r:embed="rId4"/>
                <a:stretch>
                  <a:fillRect l="-162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/>
              <p:nvPr/>
            </p:nvSpPr>
            <p:spPr>
              <a:xfrm>
                <a:off x="1078475" y="5570618"/>
                <a:ext cx="6859845" cy="89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" y="5570618"/>
                <a:ext cx="6859845" cy="896720"/>
              </a:xfrm>
              <a:prstGeom prst="rect">
                <a:avLst/>
              </a:prstGeom>
              <a:blipFill>
                <a:blip r:embed="rId5"/>
                <a:stretch>
                  <a:fillRect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/>
              <p:nvPr/>
            </p:nvSpPr>
            <p:spPr>
              <a:xfrm>
                <a:off x="7854682" y="5172862"/>
                <a:ext cx="33494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82" y="5172862"/>
                <a:ext cx="3349439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/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6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412312" y="3381980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60094-1CD4-896D-3A95-9BA114562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52" t="21988" r="14715" b="17284"/>
          <a:stretch/>
        </p:blipFill>
        <p:spPr>
          <a:xfrm>
            <a:off x="5717444" y="1179707"/>
            <a:ext cx="2776130" cy="3053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C267C6-674D-7376-8191-C39848BFE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0" t="21988" r="55712" b="17284"/>
          <a:stretch/>
        </p:blipFill>
        <p:spPr>
          <a:xfrm>
            <a:off x="8303272" y="1179707"/>
            <a:ext cx="2940405" cy="29624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FB4F03-8C5D-8131-AF31-433928E13D6E}"/>
                  </a:ext>
                </a:extLst>
              </p:cNvPr>
              <p:cNvSpPr txBox="1"/>
              <p:nvPr/>
            </p:nvSpPr>
            <p:spPr>
              <a:xfrm>
                <a:off x="5063651" y="4331265"/>
                <a:ext cx="6859845" cy="89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FB4F03-8C5D-8131-AF31-433928E1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51" y="4331265"/>
                <a:ext cx="6859845" cy="896720"/>
              </a:xfrm>
              <a:prstGeom prst="rect">
                <a:avLst/>
              </a:prstGeom>
              <a:blipFill>
                <a:blip r:embed="rId4"/>
                <a:stretch>
                  <a:fillRect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/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blipFill>
                <a:blip r:embed="rId5"/>
                <a:stretch>
                  <a:fillRect l="-4630" t="-110465" r="-617" b="-16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73B646-73B8-7BDB-F57B-AF3287712AAF}"/>
              </a:ext>
            </a:extLst>
          </p:cNvPr>
          <p:cNvSpPr txBox="1"/>
          <p:nvPr/>
        </p:nvSpPr>
        <p:spPr>
          <a:xfrm>
            <a:off x="2503970" y="4548792"/>
            <a:ext cx="321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80123-27D5-9C8B-9CA4-A8F37E8A44A2}"/>
              </a:ext>
            </a:extLst>
          </p:cNvPr>
          <p:cNvSpPr txBox="1"/>
          <p:nvPr/>
        </p:nvSpPr>
        <p:spPr>
          <a:xfrm>
            <a:off x="2407024" y="5678293"/>
            <a:ext cx="426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</p:spTree>
    <p:extLst>
      <p:ext uri="{BB962C8B-B14F-4D97-AF65-F5344CB8AC3E}">
        <p14:creationId xmlns:p14="http://schemas.microsoft.com/office/powerpoint/2010/main" val="135670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3A70-9016-CDF4-951A-B6986822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07B0-C9B3-265C-3763-BBB847CC1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Ways to improve costs</a:t>
            </a:r>
          </a:p>
          <a:p>
            <a:pPr lvl="1"/>
            <a:r>
              <a:rPr lang="en-US" dirty="0"/>
              <a:t>Better model selection</a:t>
            </a:r>
          </a:p>
          <a:p>
            <a:pPr lvl="2"/>
            <a:r>
              <a:rPr lang="en-US" dirty="0"/>
              <a:t>Ozone Downfolding / Quantum Embedding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encoding selection (Hamiltonian)</a:t>
            </a:r>
          </a:p>
          <a:p>
            <a:pPr lvl="2"/>
            <a:r>
              <a:rPr lang="en-US" dirty="0"/>
              <a:t>Nb-rich -&gt; 1st Quantized</a:t>
            </a:r>
          </a:p>
          <a:p>
            <a:pPr lvl="2"/>
            <a:r>
              <a:rPr lang="en-US" dirty="0"/>
              <a:t>Ozone -&gt; Tensor hypercontraction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Compilation of quantum circuits</a:t>
            </a:r>
          </a:p>
          <a:p>
            <a:pPr lvl="2"/>
            <a:r>
              <a:rPr lang="en-US" dirty="0" err="1"/>
              <a:t>pyLIQTR</a:t>
            </a:r>
            <a:r>
              <a:rPr lang="en-US" dirty="0"/>
              <a:t>, </a:t>
            </a:r>
            <a:r>
              <a:rPr lang="en-US" dirty="0" err="1"/>
              <a:t>Qualtran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algorithms and workflows</a:t>
            </a:r>
          </a:p>
          <a:p>
            <a:pPr marL="292100" lvl="1" indent="0">
              <a:buNone/>
            </a:pPr>
            <a:endParaRPr lang="en-US" dirty="0"/>
          </a:p>
          <a:p>
            <a:pPr lvl="1"/>
            <a:r>
              <a:rPr lang="en-US" dirty="0"/>
              <a:t>Initial state preparation and number of shots (QPE)</a:t>
            </a:r>
          </a:p>
        </p:txBody>
      </p:sp>
    </p:spTree>
    <p:extLst>
      <p:ext uri="{BB962C8B-B14F-4D97-AF65-F5344CB8AC3E}">
        <p14:creationId xmlns:p14="http://schemas.microsoft.com/office/powerpoint/2010/main" val="219586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2ABF-A9E9-2A82-C2C8-7638CBA9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Efficient Chemistry with Tensor Hypercontraction (</a:t>
            </a:r>
            <a:r>
              <a:rPr lang="en-US" dirty="0" err="1"/>
              <a:t>arXiv</a:t>
            </a:r>
            <a:r>
              <a:rPr lang="en-US" dirty="0"/>
              <a:t>: 2011.03494)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/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blipFill>
                <a:blip r:embed="rId2"/>
                <a:stretch>
                  <a:fillRect l="-4192" t="-12195" r="-5988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/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blipFill>
                <a:blip r:embed="rId3"/>
                <a:stretch>
                  <a:fillRect l="-1415" t="-6818" r="-3302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1C879B-EE1E-44A3-F953-DB04117540BE}"/>
              </a:ext>
            </a:extLst>
          </p:cNvPr>
          <p:cNvSpPr txBox="1"/>
          <p:nvPr/>
        </p:nvSpPr>
        <p:spPr>
          <a:xfrm>
            <a:off x="3625279" y="5742986"/>
            <a:ext cx="88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CB923-89A1-81A1-6F97-2B02AC8D0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93"/>
          <a:stretch/>
        </p:blipFill>
        <p:spPr>
          <a:xfrm>
            <a:off x="7767951" y="1357956"/>
            <a:ext cx="2982991" cy="4798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/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blipFill>
                <a:blip r:embed="rId5"/>
                <a:stretch>
                  <a:fillRect l="-806" t="-109195" r="-538" b="-16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4B242C2C-0190-1C0D-BB5B-7BEF63D56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41058" y="1604717"/>
            <a:ext cx="5629039" cy="1364615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24AA61-A19B-AED3-F58E-0C6F2A1AF78A}"/>
              </a:ext>
            </a:extLst>
          </p:cNvPr>
          <p:cNvSpPr/>
          <p:nvPr/>
        </p:nvSpPr>
        <p:spPr bwMode="auto">
          <a:xfrm>
            <a:off x="4079888" y="1691149"/>
            <a:ext cx="2831690" cy="1278183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6EADE4-CC0F-155B-1F2F-B7328A6E3A4E}"/>
              </a:ext>
            </a:extLst>
          </p:cNvPr>
          <p:cNvCxnSpPr>
            <a:stCxn id="18" idx="2"/>
            <a:endCxn id="16" idx="0"/>
          </p:cNvCxnSpPr>
          <p:nvPr/>
        </p:nvCxnSpPr>
        <p:spPr bwMode="auto">
          <a:xfrm rot="5400000">
            <a:off x="4348920" y="2875989"/>
            <a:ext cx="1053470" cy="1240156"/>
          </a:xfrm>
          <a:prstGeom prst="bentConnector3">
            <a:avLst/>
          </a:prstGeom>
          <a:solidFill>
            <a:srgbClr val="FFFFFF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C72ABE-F484-0EDB-B055-4E2F1B94EFD2}"/>
              </a:ext>
            </a:extLst>
          </p:cNvPr>
          <p:cNvSpPr txBox="1"/>
          <p:nvPr/>
        </p:nvSpPr>
        <p:spPr>
          <a:xfrm>
            <a:off x="527205" y="5333339"/>
            <a:ext cx="30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Factorization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FE82D-93AE-F433-70F9-2156F4743D1C}"/>
              </a:ext>
            </a:extLst>
          </p:cNvPr>
          <p:cNvSpPr txBox="1"/>
          <p:nvPr/>
        </p:nvSpPr>
        <p:spPr>
          <a:xfrm>
            <a:off x="4375174" y="5337594"/>
            <a:ext cx="330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861C7E-D1F4-004D-BC17-6EA749B06D2E}"/>
              </a:ext>
            </a:extLst>
          </p:cNvPr>
          <p:cNvSpPr/>
          <p:nvPr/>
        </p:nvSpPr>
        <p:spPr bwMode="auto">
          <a:xfrm>
            <a:off x="7921252" y="3446246"/>
            <a:ext cx="2982991" cy="2053798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8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2787869" y="32944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Extra Slides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088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B3B4-AC98-A1AF-1694-C1FE7DD8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77" y="277617"/>
            <a:ext cx="8432800" cy="685800"/>
          </a:xfrm>
        </p:spPr>
        <p:txBody>
          <a:bodyPr/>
          <a:lstStyle/>
          <a:p>
            <a:r>
              <a:rPr lang="en-US" dirty="0"/>
              <a:t>”The future is 1st quantized”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C7586-179B-FD50-4CF9-376BCCB3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72" y="1616978"/>
            <a:ext cx="6094476" cy="115956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E1AC2C-F0F6-D265-553D-76BC252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855" y="1630705"/>
            <a:ext cx="4494593" cy="10895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/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DPW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blipFill>
                <a:blip r:embed="rId5"/>
                <a:stretch>
                  <a:fillRect l="-3086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A59845-5BA2-4DC7-C544-1051DE7F6327}"/>
              </a:ext>
            </a:extLst>
          </p:cNvPr>
          <p:cNvSpPr txBox="1"/>
          <p:nvPr/>
        </p:nvSpPr>
        <p:spPr>
          <a:xfrm>
            <a:off x="9144762" y="608422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arXiv:2204.11890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C32F04-9636-BE29-A205-916068A6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01" r="5310" b="10688"/>
          <a:stretch/>
        </p:blipFill>
        <p:spPr>
          <a:xfrm>
            <a:off x="1686165" y="3313046"/>
            <a:ext cx="4677160" cy="3387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F70DDB-BEB9-A702-FADA-92EC83C4E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700" y="2776546"/>
            <a:ext cx="4677160" cy="2861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CF49D9-4F36-3840-7610-825094C31669}"/>
              </a:ext>
            </a:extLst>
          </p:cNvPr>
          <p:cNvSpPr txBox="1"/>
          <p:nvPr/>
        </p:nvSpPr>
        <p:spPr>
          <a:xfrm>
            <a:off x="6287096" y="36260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arXiv</a:t>
            </a:r>
            <a:r>
              <a:rPr lang="en-US" dirty="0"/>
              <a:t>: 2105.12767, </a:t>
            </a:r>
            <a:r>
              <a:rPr lang="en-US" dirty="0" err="1"/>
              <a:t>Su</a:t>
            </a:r>
            <a:r>
              <a:rPr lang="en-US" dirty="0"/>
              <a:t>,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/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Plane Wave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blipFill>
                <a:blip r:embed="rId8"/>
                <a:stretch>
                  <a:fillRect l="-116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33F1086-59A7-A2FF-6329-CE5871582451}"/>
              </a:ext>
            </a:extLst>
          </p:cNvPr>
          <p:cNvSpPr txBox="1"/>
          <p:nvPr/>
        </p:nvSpPr>
        <p:spPr>
          <a:xfrm>
            <a:off x="1774442" y="3018259"/>
            <a:ext cx="5034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T-Fermion Estimates for Li-ion Cathode</a:t>
            </a:r>
          </a:p>
        </p:txBody>
      </p:sp>
    </p:spTree>
    <p:extLst>
      <p:ext uri="{BB962C8B-B14F-4D97-AF65-F5344CB8AC3E}">
        <p14:creationId xmlns:p14="http://schemas.microsoft.com/office/powerpoint/2010/main" val="34573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9B83-EBD7-6EBC-6142-8DC94032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Resource Estimates with </a:t>
            </a:r>
            <a:r>
              <a:rPr lang="en-US" dirty="0" err="1"/>
              <a:t>pyLIQTR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A13D5-7C20-BE2D-DF02-D5A46459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899"/>
          <a:stretch/>
        </p:blipFill>
        <p:spPr>
          <a:xfrm>
            <a:off x="4536853" y="1513912"/>
            <a:ext cx="4350081" cy="42826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64FFAD-5926-FF35-E5F8-00EB60C92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4" t="8793"/>
          <a:stretch/>
        </p:blipFill>
        <p:spPr bwMode="auto">
          <a:xfrm>
            <a:off x="8869617" y="2111445"/>
            <a:ext cx="3322383" cy="350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55E00C4-C501-55FC-4B52-07497E438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483"/>
          <a:stretch/>
        </p:blipFill>
        <p:spPr bwMode="auto">
          <a:xfrm>
            <a:off x="0" y="1513912"/>
            <a:ext cx="4562153" cy="430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680FE-236C-FB66-82FC-084B8C282F24}"/>
              </a:ext>
            </a:extLst>
          </p:cNvPr>
          <p:cNvSpPr txBox="1"/>
          <p:nvPr/>
        </p:nvSpPr>
        <p:spPr>
          <a:xfrm>
            <a:off x="3131574" y="5956944"/>
            <a:ext cx="592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DPW encoding has high qubit cost!</a:t>
            </a:r>
          </a:p>
        </p:txBody>
      </p:sp>
    </p:spTree>
    <p:extLst>
      <p:ext uri="{BB962C8B-B14F-4D97-AF65-F5344CB8AC3E}">
        <p14:creationId xmlns:p14="http://schemas.microsoft.com/office/powerpoint/2010/main" val="781121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9A182-A124-4BAD-C226-5309AEAA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135" y="166070"/>
            <a:ext cx="8432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Chemical</a:t>
            </a:r>
            <a:r>
              <a:rPr lang="en-US" i="1" dirty="0"/>
              <a:t> </a:t>
            </a:r>
            <a:r>
              <a:rPr lang="en-US" dirty="0"/>
              <a:t>Synthesis within Carbon Nano-cages (Endofullerenes)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2818F-D1CF-64A0-FE46-12951465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15" y="1236374"/>
            <a:ext cx="5504909" cy="5609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1BBC0-8D8C-BAA4-0107-695C6CD71C23}"/>
              </a:ext>
            </a:extLst>
          </p:cNvPr>
          <p:cNvSpPr txBox="1"/>
          <p:nvPr/>
        </p:nvSpPr>
        <p:spPr>
          <a:xfrm>
            <a:off x="255682" y="1248921"/>
            <a:ext cx="6672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S. </a:t>
            </a:r>
            <a:r>
              <a:rPr lang="en-US" sz="1800" dirty="0" err="1"/>
              <a:t>Naseri</a:t>
            </a:r>
            <a:r>
              <a:rPr lang="en-US" sz="1800" dirty="0"/>
              <a:t> and M. Bock, </a:t>
            </a:r>
            <a:r>
              <a:rPr lang="en-US" sz="1800" i="1" dirty="0"/>
              <a:t>Endohedral fullerenes having enclosed therein one or more ozone molecules, and their use as a UV-absorbing agent</a:t>
            </a:r>
            <a:r>
              <a:rPr lang="en-US" sz="1800" dirty="0"/>
              <a:t>, Google Patents, 2014.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F01331E5-F749-91FF-D81C-D9C88FB5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1848" y="3165266"/>
            <a:ext cx="2978575" cy="31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/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solidFill>
                <a:srgbClr val="B2B2B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B373A8-C7C4-0B64-DCC0-F7905F2E7553}"/>
              </a:ext>
            </a:extLst>
          </p:cNvPr>
          <p:cNvSpPr txBox="1"/>
          <p:nvPr/>
        </p:nvSpPr>
        <p:spPr>
          <a:xfrm>
            <a:off x="-84322" y="2518935"/>
            <a:ext cx="41109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 dirty="0">
                <a:latin typeface="Times" pitchFamily="2" charset="0"/>
              </a:rPr>
              <a:t>Hydrogen-containing Cage opening after 800 fs MD simulation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2191EB-D1A0-024B-95FE-041F0B4AEF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9" t="25373" r="34286" b="9608"/>
          <a:stretch/>
        </p:blipFill>
        <p:spPr>
          <a:xfrm>
            <a:off x="4162547" y="2033244"/>
            <a:ext cx="2352107" cy="263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77BC3-5F9C-E973-86D0-095691DA7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798" y="4685750"/>
            <a:ext cx="6253033" cy="2049688"/>
          </a:xfrm>
          <a:prstGeom prst="rect">
            <a:avLst/>
          </a:prstGeom>
        </p:spPr>
      </p:pic>
      <p:pic>
        <p:nvPicPr>
          <p:cNvPr id="8194" name="Picture 2" descr="99.5% Fullerene C60 Powder Carbon 60 1gram in Glass Vial-Same Day Priority  Shipping">
            <a:extLst>
              <a:ext uri="{FF2B5EF4-FFF2-40B4-BE49-F238E27FC236}">
                <a16:creationId xmlns:a16="http://schemas.microsoft.com/office/drawing/2014/main" id="{4CAD2B42-B8E8-2D7C-2005-450B9B75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19" y="3663406"/>
            <a:ext cx="1962746" cy="15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5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E5D0-4957-D90A-C8B0-7C9FB8B0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Burning Oxygen-containing 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F6BA2-57AB-EF05-E762-387B51731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538" y="1091502"/>
            <a:ext cx="5998311" cy="5461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7330C-FF18-4816-9AC2-D2EA7118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68" y="2994255"/>
            <a:ext cx="5687470" cy="1864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9B412-E827-EBE6-78B0-5B6938407D89}"/>
              </a:ext>
            </a:extLst>
          </p:cNvPr>
          <p:cNvSpPr txBox="1"/>
          <p:nvPr/>
        </p:nvSpPr>
        <p:spPr>
          <a:xfrm>
            <a:off x="6427168" y="4858557"/>
            <a:ext cx="56874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S. </a:t>
            </a:r>
            <a:r>
              <a:rPr lang="en-US" sz="1600" dirty="0" err="1"/>
              <a:t>Naseri</a:t>
            </a:r>
            <a:r>
              <a:rPr lang="en-US" sz="1600" dirty="0"/>
              <a:t> and M. Bock, </a:t>
            </a:r>
            <a:r>
              <a:rPr lang="en-US" sz="1600" i="1" dirty="0"/>
              <a:t>Endohedral fullerenes having enclosed therein one or more ozone molecules, and their use as a UV-absorbing agent</a:t>
            </a:r>
            <a:r>
              <a:rPr lang="en-US" sz="1600" dirty="0"/>
              <a:t>, Google Patents, 2014.</a:t>
            </a:r>
          </a:p>
          <a:p>
            <a:endParaRPr lang="en-US" sz="1600" dirty="0"/>
          </a:p>
          <a:p>
            <a:r>
              <a:rPr lang="en-US" sz="1600" dirty="0" err="1"/>
              <a:t>Ermakov</a:t>
            </a:r>
            <a:r>
              <a:rPr lang="en-US" sz="1600" dirty="0"/>
              <a:t>, V., </a:t>
            </a:r>
            <a:r>
              <a:rPr lang="en-US" sz="1600" dirty="0" err="1"/>
              <a:t>Alaferdov</a:t>
            </a:r>
            <a:r>
              <a:rPr lang="en-US" sz="1600" dirty="0"/>
              <a:t>, A., </a:t>
            </a:r>
            <a:r>
              <a:rPr lang="en-US" sz="1600" dirty="0" err="1"/>
              <a:t>Vaz</a:t>
            </a:r>
            <a:r>
              <a:rPr lang="en-US" sz="1600" dirty="0"/>
              <a:t>, A. et al. </a:t>
            </a:r>
            <a:r>
              <a:rPr lang="en-US" sz="1600" i="1" dirty="0"/>
              <a:t>Burning Graphene Layer-by-Layer</a:t>
            </a:r>
            <a:r>
              <a:rPr lang="en-US" sz="1600" dirty="0"/>
              <a:t>. Sci Rep 5, 11546 (2015). https://</a:t>
            </a:r>
            <a:r>
              <a:rPr lang="en-US" sz="1600" dirty="0" err="1"/>
              <a:t>doi.org</a:t>
            </a:r>
            <a:r>
              <a:rPr lang="en-US" sz="1600" dirty="0"/>
              <a:t>/10.1038/srep11546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EA7F6-22BB-D294-879F-173446AE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953" y="1296015"/>
            <a:ext cx="453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D63C-295E-06F6-B81A-8FC715A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Elusive Cyclic Form of Ozone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F5117-FCAD-97ED-FBC4-486FD357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617" y="1674158"/>
            <a:ext cx="1440573" cy="1073881"/>
          </a:xfrm>
        </p:spPr>
      </p:pic>
      <p:pic>
        <p:nvPicPr>
          <p:cNvPr id="1026" name="Picture 2" descr="United Launch Alliance - Wikipedia">
            <a:extLst>
              <a:ext uri="{FF2B5EF4-FFF2-40B4-BE49-F238E27FC236}">
                <a16:creationId xmlns:a16="http://schemas.microsoft.com/office/drawing/2014/main" id="{2B986B0B-452D-A5CA-737D-8E3065DC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88" y="1157869"/>
            <a:ext cx="3533055" cy="54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AC270-3C65-36B6-F1CE-C2C1101A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576" y="1769119"/>
            <a:ext cx="1537840" cy="883559"/>
          </a:xfrm>
          <a:prstGeom prst="rect">
            <a:avLst/>
          </a:prstGeom>
        </p:spPr>
      </p:pic>
      <p:pic>
        <p:nvPicPr>
          <p:cNvPr id="1030" name="Picture 6" descr="AsapSCIENCE — cenchempics: LIQUID OXYGEN Shown above is a...">
            <a:extLst>
              <a:ext uri="{FF2B5EF4-FFF2-40B4-BE49-F238E27FC236}">
                <a16:creationId xmlns:a16="http://schemas.microsoft.com/office/drawing/2014/main" id="{56420CFF-8DF2-361F-AD71-8B8B383E4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 bwMode="auto">
          <a:xfrm>
            <a:off x="4556214" y="1192496"/>
            <a:ext cx="3583872" cy="24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62F8F-50D9-4243-A704-F2CE3732DFE1}"/>
              </a:ext>
            </a:extLst>
          </p:cNvPr>
          <p:cNvSpPr txBox="1"/>
          <p:nvPr/>
        </p:nvSpPr>
        <p:spPr>
          <a:xfrm>
            <a:off x="100201" y="2486584"/>
            <a:ext cx="40913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Temple University's Center for Advanced Photonics Research was awarded a one-year, $1.25 million grant to develop </a:t>
            </a:r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by the Defense Advanced Research Projects Administration (DARPA, 2005)</a:t>
            </a:r>
          </a:p>
          <a:p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en-US" sz="1400" dirty="0">
              <a:solidFill>
                <a:srgbClr val="333333"/>
              </a:solidFill>
              <a:latin typeface="+mn-lt"/>
            </a:endParaRPr>
          </a:p>
          <a:p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offers the potential for up to an extra 1/3 more payload (kg) per rocket when burned with liquid hydrogen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B554C39-350E-FC03-7182-38EA22C45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02494" y="3910251"/>
            <a:ext cx="4091311" cy="26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/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Cyclic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blipFill>
                <a:blip r:embed="rId8"/>
                <a:stretch>
                  <a:fillRect l="-59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/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Bent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blipFill>
                <a:blip r:embed="rId9"/>
                <a:stretch>
                  <a:fillRect l="-588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F7A4-F9CC-949F-5532-09470B60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BEFC-2229-87FF-1627-2897B27B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418"/>
            <a:ext cx="7772400" cy="53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D34-7833-CDFE-FB02-CA5C67F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Utility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4CF6A-F3C4-10BA-AE65-FCE5C255B78F}"/>
              </a:ext>
            </a:extLst>
          </p:cNvPr>
          <p:cNvSpPr txBox="1"/>
          <p:nvPr/>
        </p:nvSpPr>
        <p:spPr>
          <a:xfrm>
            <a:off x="345687" y="1997839"/>
            <a:ext cx="72482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+mn-lt"/>
              </a:rPr>
              <a:t>With a reusable rocket, the Falcon heavy can carry 63,800 kg to LEO and 26,700 kg to GTO at a launch cost of $ 97 million. This equates to $ 1520 per kg to LEO and $ 3633 per kg to GTO.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If cyclic ozone was capable of allowing these rockets to carry one third more payload, this would equate roughly to a value of $ 32 million per rocket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SpaceX aims for 148 launches in 2024, at this rate of launches, if constant, would save 47.36 billion dollars over 10 years</a:t>
            </a:r>
            <a:endParaRPr lang="en-US" dirty="0"/>
          </a:p>
        </p:txBody>
      </p:sp>
      <p:pic>
        <p:nvPicPr>
          <p:cNvPr id="2050" name="Picture 2" descr="Falcon Heavy - Wikipedia">
            <a:extLst>
              <a:ext uri="{FF2B5EF4-FFF2-40B4-BE49-F238E27FC236}">
                <a16:creationId xmlns:a16="http://schemas.microsoft.com/office/drawing/2014/main" id="{43BF09AF-5851-C8DA-3BC9-E8D7F93A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49" y="1287989"/>
            <a:ext cx="3157705" cy="47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0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268A-CFE4-FB2A-BBCF-3D293971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Fullerene Surgery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EC493-2C56-3E81-79A8-2FF8E670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9" t="25373" r="34286" b="9608"/>
          <a:stretch/>
        </p:blipFill>
        <p:spPr>
          <a:xfrm>
            <a:off x="8514145" y="1760926"/>
            <a:ext cx="3328450" cy="3723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3D0AB9-B7F3-8A97-A682-0D6CCB55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4" y="1147530"/>
            <a:ext cx="7438236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575C5-AEFE-16DF-4536-3333ECFF8C6F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Encapsulating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mall molecules within fullerene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ages shows promise for a novel method of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12100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B6D8-797B-E6AB-CAE8-B81B0CC2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</a:t>
            </a:r>
            <a:r>
              <a:rPr lang="en-US" i="1" dirty="0"/>
              <a:t>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AFB71-D259-858C-98E6-EFC8D3DE2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94"/>
          <a:stretch/>
        </p:blipFill>
        <p:spPr>
          <a:xfrm>
            <a:off x="225153" y="1572322"/>
            <a:ext cx="11741693" cy="41720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EAADC2-41A6-04E1-0D30-44BC7686AA15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2641544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Quantum Computational Formulation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C773425-DB99-2332-710F-CE750F76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 b="3381"/>
          <a:stretch/>
        </p:blipFill>
        <p:spPr bwMode="auto">
          <a:xfrm>
            <a:off x="6698194" y="1159717"/>
            <a:ext cx="5470077" cy="52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288EE-E3D0-42ED-0ACC-7F3D203B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3" y="3682068"/>
            <a:ext cx="5463647" cy="2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8B81-5B5B-F7CC-C440-A0D3C409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Structure and Ground State Energy Estimation (GSEE)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B0FAE-643E-8B5D-4C7B-471881E2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5" y="1373031"/>
            <a:ext cx="5627544" cy="2813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/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blipFill>
                <a:blip r:embed="rId4"/>
                <a:stretch>
                  <a:fillRect l="-3659" t="-20000" r="-548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/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blipFill>
                <a:blip r:embed="rId5"/>
                <a:stretch>
                  <a:fillRect l="-14706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/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blipFill>
                <a:blip r:embed="rId6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/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blipFill>
                <a:blip r:embed="rId7"/>
                <a:stretch>
                  <a:fillRect l="-17647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/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blipFill>
                <a:blip r:embed="rId8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/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blipFill>
                <a:blip r:embed="rId9"/>
                <a:stretch>
                  <a:fillRect l="-11429" t="-22581" r="-285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/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blipFill>
                <a:blip r:embed="rId10"/>
                <a:stretch>
                  <a:fillRect l="-14286" t="-19355" r="-285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/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blipFill>
                <a:blip r:embed="rId11"/>
                <a:stretch>
                  <a:fillRect l="-14706" t="-22581" r="-294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879C0137-1E19-2496-0933-5D274E3D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13220" t="3215" b="3381"/>
          <a:stretch/>
        </p:blipFill>
        <p:spPr>
          <a:xfrm>
            <a:off x="6695262" y="1115122"/>
            <a:ext cx="5470077" cy="510787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/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cyclic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blipFill>
                <a:blip r:embed="rId13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/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bent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blipFill>
                <a:blip r:embed="rId14"/>
                <a:stretch>
                  <a:fillRect t="-1052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A8BE11-7305-4DEE-9EFF-64D2A2E1C7DC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computers offer an avenue for computing the thermodynamics of larger, more complex chemical reactions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17C30-093E-4279-701F-90DFD55C6DC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280" t="21988" r="55712" b="17284"/>
          <a:stretch/>
        </p:blipFill>
        <p:spPr>
          <a:xfrm>
            <a:off x="1202209" y="4199389"/>
            <a:ext cx="1936680" cy="195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4942F-A747-B8EB-91F7-0034A261CA5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052" t="21988" r="14715" b="17284"/>
          <a:stretch/>
        </p:blipFill>
        <p:spPr>
          <a:xfrm>
            <a:off x="3601796" y="4186804"/>
            <a:ext cx="1786096" cy="19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2661-E61F-DA99-5770-5F5C3E95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FCI-level Ground State Energies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544BE-799F-2DB7-AA34-6CEA69F1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74" b="-495"/>
          <a:stretch/>
        </p:blipFill>
        <p:spPr>
          <a:xfrm>
            <a:off x="2575734" y="1137262"/>
            <a:ext cx="9078054" cy="5633221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766505-5AD6-B385-FB32-B68D9A9E0A25}"/>
              </a:ext>
            </a:extLst>
          </p:cNvPr>
          <p:cNvSpPr/>
          <p:nvPr/>
        </p:nvSpPr>
        <p:spPr bwMode="auto">
          <a:xfrm>
            <a:off x="7114761" y="1964309"/>
            <a:ext cx="1508378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B98E4C-4B54-B85D-B3FD-068AB69A6111}"/>
              </a:ext>
            </a:extLst>
          </p:cNvPr>
          <p:cNvSpPr/>
          <p:nvPr/>
        </p:nvSpPr>
        <p:spPr bwMode="auto">
          <a:xfrm>
            <a:off x="9699586" y="2975353"/>
            <a:ext cx="1437289" cy="32710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C41D86-DF34-2296-A4E4-989EE89DC63B}"/>
              </a:ext>
            </a:extLst>
          </p:cNvPr>
          <p:cNvSpPr/>
          <p:nvPr/>
        </p:nvSpPr>
        <p:spPr bwMode="auto">
          <a:xfrm>
            <a:off x="6952435" y="5127538"/>
            <a:ext cx="3507692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272123-DAF2-9704-BA55-4D3A40B7ED5F}"/>
              </a:ext>
            </a:extLst>
          </p:cNvPr>
          <p:cNvSpPr/>
          <p:nvPr/>
        </p:nvSpPr>
        <p:spPr bwMode="auto">
          <a:xfrm>
            <a:off x="7114761" y="5603951"/>
            <a:ext cx="4022114" cy="457200"/>
          </a:xfrm>
          <a:prstGeom prst="round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/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blipFill>
                <a:blip r:embed="rId4"/>
                <a:stretch>
                  <a:fillRect l="-32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/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blipFill>
                <a:blip r:embed="rId5"/>
                <a:stretch>
                  <a:fillRect l="-7813" r="-12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/>
              <p:nvPr/>
            </p:nvSpPr>
            <p:spPr>
              <a:xfrm>
                <a:off x="5599021" y="2219917"/>
                <a:ext cx="94089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21" y="2219917"/>
                <a:ext cx="940899" cy="377667"/>
              </a:xfrm>
              <a:prstGeom prst="rect">
                <a:avLst/>
              </a:prstGeom>
              <a:blipFill>
                <a:blip r:embed="rId6"/>
                <a:stretch>
                  <a:fillRect l="-6579" r="-9211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077FED7-DAE4-D81F-7932-F6B9C79DD737}"/>
              </a:ext>
            </a:extLst>
          </p:cNvPr>
          <p:cNvSpPr txBox="1"/>
          <p:nvPr/>
        </p:nvSpPr>
        <p:spPr>
          <a:xfrm>
            <a:off x="3724454" y="147791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Linear DFT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C712-A11E-102D-F38F-F7AEA2FBBFA6}"/>
              </a:ext>
            </a:extLst>
          </p:cNvPr>
          <p:cNvSpPr txBox="1"/>
          <p:nvPr/>
        </p:nvSpPr>
        <p:spPr>
          <a:xfrm>
            <a:off x="5895841" y="179705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/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+mn-lt"/>
                      </a:rPr>
                      <m:t>𝑵</m:t>
                    </m:r>
                    <m:r>
                      <a:rPr lang="en-US" b="1" i="1" smtClean="0">
                        <a:latin typeface="+mn-lt"/>
                      </a:rPr>
                      <m:t>=</m:t>
                    </m:r>
                  </m:oMath>
                </a14:m>
                <a:r>
                  <a:rPr lang="en-US" b="1" dirty="0">
                    <a:latin typeface="+mn-lt"/>
                  </a:rPr>
                  <a:t> Number of Basis Functions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blipFill>
                <a:blip r:embed="rId7"/>
                <a:stretch>
                  <a:fillRect l="-7389" t="-13559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51DFF1-8C30-C489-6CBC-EB84ACC77405}"/>
              </a:ext>
            </a:extLst>
          </p:cNvPr>
          <p:cNvSpPr txBox="1"/>
          <p:nvPr/>
        </p:nvSpPr>
        <p:spPr>
          <a:xfrm>
            <a:off x="3810859" y="5129424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FCI</a:t>
            </a:r>
          </a:p>
        </p:txBody>
      </p:sp>
    </p:spTree>
    <p:extLst>
      <p:ext uri="{BB962C8B-B14F-4D97-AF65-F5344CB8AC3E}">
        <p14:creationId xmlns:p14="http://schemas.microsoft.com/office/powerpoint/2010/main" val="7228548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HRL-Blank_Ppt_Widescreen (2)</Template>
  <TotalTime>45284</TotalTime>
  <Words>1097</Words>
  <Application>Microsoft Macintosh PowerPoint</Application>
  <PresentationFormat>Widescreen</PresentationFormat>
  <Paragraphs>172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Tahoma</vt:lpstr>
      <vt:lpstr>Times</vt:lpstr>
      <vt:lpstr>Times New Roman</vt:lpstr>
      <vt:lpstr>Blank</vt:lpstr>
      <vt:lpstr>Quantum Benchmarking in Aerospace, Automotive, and Biotechnology  Fullerene-encapsulated Cyclic Ozone for the Next Generation of Nano-sized Propellants via Quantum Computation </vt:lpstr>
      <vt:lpstr>PowerPoint Presentation</vt:lpstr>
      <vt:lpstr>The Elusive Cyclic Form of Ozone </vt:lpstr>
      <vt:lpstr>Derived Utility</vt:lpstr>
      <vt:lpstr>Fullerene Surgery</vt:lpstr>
      <vt:lpstr>The Hierarchy of Endofullerenes</vt:lpstr>
      <vt:lpstr>PowerPoint Presentation</vt:lpstr>
      <vt:lpstr>Electronic Structure and Ground State Energy Estimation (GSEE)</vt:lpstr>
      <vt:lpstr>FCI-level Ground State Energies</vt:lpstr>
      <vt:lpstr>Quantum Benchmarking Graph for Cyclic Ozone</vt:lpstr>
      <vt:lpstr>Quantum Phase Estimation with Qubitization Framework using Linear T Complexity Block-Encoding</vt:lpstr>
      <vt:lpstr>Quantum Variational Transition State Theory (VTST) for Complex Isomerization Reactions</vt:lpstr>
      <vt:lpstr>Larger Fullerenes (116O_3 )@C_720</vt:lpstr>
      <vt:lpstr>(116O_3 )@C_720</vt:lpstr>
      <vt:lpstr>PowerPoint Presentation</vt:lpstr>
      <vt:lpstr>T-Fermion: T Gate Counts from Analytic Estimates arXiv:2110.05899</vt:lpstr>
      <vt:lpstr>Dual Plane Wave (DPW) Representation and QPE Resource Estimation</vt:lpstr>
      <vt:lpstr>Microsoft Azure Resource Estimates: Logical Resources</vt:lpstr>
      <vt:lpstr>Microsoft Azure Resource Estimates: Physical Resources</vt:lpstr>
      <vt:lpstr>Microsoft Azure Resource Estimates: Logical and Physical Resources</vt:lpstr>
      <vt:lpstr>Quantum Embedding Techniques with Unbounded Approximations</vt:lpstr>
      <vt:lpstr>PowerPoint Presentation</vt:lpstr>
      <vt:lpstr>Future Directions</vt:lpstr>
      <vt:lpstr>Even more Efficient Chemistry with Tensor Hypercontraction (arXiv: 2011.03494)</vt:lpstr>
      <vt:lpstr>PowerPoint Presentation</vt:lpstr>
      <vt:lpstr>”The future is 1st quantized” </vt:lpstr>
      <vt:lpstr>Dual Plane Wave Resource Estimates with pyLIQTR</vt:lpstr>
      <vt:lpstr>Chemical Synthesis within Carbon Nano-cages (Endofullerenes)</vt:lpstr>
      <vt:lpstr>Burning Oxygen-containing Endofullerenes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Homological Quantum Codes</dc:title>
  <dc:creator>Microsoft Office User</dc:creator>
  <cp:lastModifiedBy>Microsoft Office User</cp:lastModifiedBy>
  <cp:revision>1537</cp:revision>
  <dcterms:created xsi:type="dcterms:W3CDTF">2021-02-05T17:59:04Z</dcterms:created>
  <dcterms:modified xsi:type="dcterms:W3CDTF">2024-06-09T19:25:53Z</dcterms:modified>
</cp:coreProperties>
</file>